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0"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1054B-E8DD-43F5-9B3E-333525020246}" type="datetimeFigureOut">
              <a:rPr lang="en-GB" smtClean="0"/>
              <a:t>27/05/2022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5B9601-A679-4466-974D-6960C882C205}"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694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21054B-E8DD-43F5-9B3E-333525020246}" type="datetimeFigureOut">
              <a:rPr lang="en-GB" smtClean="0"/>
              <a:t>27/05/2022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330342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21054B-E8DD-43F5-9B3E-333525020246}" type="datetimeFigureOut">
              <a:rPr lang="en-GB" smtClean="0"/>
              <a:t>27/05/2022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2158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21054B-E8DD-43F5-9B3E-333525020246}" type="datetimeFigureOut">
              <a:rPr lang="en-GB" smtClean="0"/>
              <a:t>27/05/2022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184193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1054B-E8DD-43F5-9B3E-333525020246}" type="datetimeFigureOut">
              <a:rPr lang="en-GB" smtClean="0"/>
              <a:t>27/05/2022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5B9601-A679-4466-974D-6960C882C205}"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0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1054B-E8DD-43F5-9B3E-333525020246}" type="datetimeFigureOut">
              <a:rPr lang="en-GB" smtClean="0"/>
              <a:t>27/05/2022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1480081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21054B-E8DD-43F5-9B3E-333525020246}" type="datetimeFigureOut">
              <a:rPr lang="en-GB" smtClean="0"/>
              <a:t>27/05/2022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115385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21054B-E8DD-43F5-9B3E-333525020246}" type="datetimeFigureOut">
              <a:rPr lang="en-GB" smtClean="0"/>
              <a:t>27/05/2022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120021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21054B-E8DD-43F5-9B3E-333525020246}" type="datetimeFigureOut">
              <a:rPr lang="en-GB" smtClean="0"/>
              <a:t>27/05/2022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1184807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21054B-E8DD-43F5-9B3E-333525020246}" type="datetimeFigureOut">
              <a:rPr lang="en-GB" smtClean="0"/>
              <a:t>27/05/2022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B5B9601-A679-4466-974D-6960C882C205}" type="slidenum">
              <a:rPr lang="en-GB" smtClean="0"/>
              <a:t>‹#›</a:t>
            </a:fld>
            <a:endParaRPr lang="en-GB"/>
          </a:p>
        </p:txBody>
      </p:sp>
    </p:spTree>
    <p:extLst>
      <p:ext uri="{BB962C8B-B14F-4D97-AF65-F5344CB8AC3E}">
        <p14:creationId xmlns:p14="http://schemas.microsoft.com/office/powerpoint/2010/main" val="67011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1054B-E8DD-43F5-9B3E-333525020246}" type="datetimeFigureOut">
              <a:rPr lang="en-GB" smtClean="0"/>
              <a:t>27/05/2022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5B9601-A679-4466-974D-6960C882C205}" type="slidenum">
              <a:rPr lang="en-GB" smtClean="0"/>
              <a:t>‹#›</a:t>
            </a:fld>
            <a:endParaRPr lang="en-GB"/>
          </a:p>
        </p:txBody>
      </p:sp>
    </p:spTree>
    <p:extLst>
      <p:ext uri="{BB962C8B-B14F-4D97-AF65-F5344CB8AC3E}">
        <p14:creationId xmlns:p14="http://schemas.microsoft.com/office/powerpoint/2010/main" val="326942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D21054B-E8DD-43F5-9B3E-333525020246}" type="datetimeFigureOut">
              <a:rPr lang="en-GB" smtClean="0"/>
              <a:t>27/05/2022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B5B9601-A679-4466-974D-6960C882C205}"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831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2878-2F81-A4E5-5E7C-91F6A63BD7B2}"/>
              </a:ext>
            </a:extLst>
          </p:cNvPr>
          <p:cNvSpPr>
            <a:spLocks noGrp="1"/>
          </p:cNvSpPr>
          <p:nvPr>
            <p:ph type="ctrTitle"/>
          </p:nvPr>
        </p:nvSpPr>
        <p:spPr/>
        <p:txBody>
          <a:bodyPr/>
          <a:lstStyle/>
          <a:p>
            <a:r>
              <a:rPr lang="en-GB" dirty="0"/>
              <a:t>Project Oasis Technical Design</a:t>
            </a:r>
          </a:p>
        </p:txBody>
      </p:sp>
      <p:sp>
        <p:nvSpPr>
          <p:cNvPr id="3" name="Subtitle 2">
            <a:extLst>
              <a:ext uri="{FF2B5EF4-FFF2-40B4-BE49-F238E27FC236}">
                <a16:creationId xmlns:a16="http://schemas.microsoft.com/office/drawing/2014/main" id="{4D641BB9-2788-EF00-A32F-5E4D0D2FC2BF}"/>
              </a:ext>
            </a:extLst>
          </p:cNvPr>
          <p:cNvSpPr>
            <a:spLocks noGrp="1"/>
          </p:cNvSpPr>
          <p:nvPr>
            <p:ph type="subTitle" idx="1"/>
          </p:nvPr>
        </p:nvSpPr>
        <p:spPr/>
        <p:txBody>
          <a:bodyPr/>
          <a:lstStyle/>
          <a:p>
            <a:r>
              <a:rPr lang="en-GB" dirty="0"/>
              <a:t>By Joshua Bissell</a:t>
            </a:r>
          </a:p>
        </p:txBody>
      </p:sp>
    </p:spTree>
    <p:extLst>
      <p:ext uri="{BB962C8B-B14F-4D97-AF65-F5344CB8AC3E}">
        <p14:creationId xmlns:p14="http://schemas.microsoft.com/office/powerpoint/2010/main" val="233638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F51B-BA8C-97CA-3AF8-5C00E219B0A9}"/>
              </a:ext>
            </a:extLst>
          </p:cNvPr>
          <p:cNvSpPr>
            <a:spLocks noGrp="1"/>
          </p:cNvSpPr>
          <p:nvPr>
            <p:ph type="title"/>
          </p:nvPr>
        </p:nvSpPr>
        <p:spPr/>
        <p:txBody>
          <a:bodyPr/>
          <a:lstStyle/>
          <a:p>
            <a:r>
              <a:rPr lang="en-GB" dirty="0"/>
              <a:t>Core Mechanics</a:t>
            </a:r>
          </a:p>
        </p:txBody>
      </p:sp>
      <p:sp>
        <p:nvSpPr>
          <p:cNvPr id="3" name="Content Placeholder 2">
            <a:extLst>
              <a:ext uri="{FF2B5EF4-FFF2-40B4-BE49-F238E27FC236}">
                <a16:creationId xmlns:a16="http://schemas.microsoft.com/office/drawing/2014/main" id="{BE6F1435-3268-4296-DA95-1A57CB1EB74A}"/>
              </a:ext>
            </a:extLst>
          </p:cNvPr>
          <p:cNvSpPr>
            <a:spLocks noGrp="1"/>
          </p:cNvSpPr>
          <p:nvPr>
            <p:ph idx="1"/>
          </p:nvPr>
        </p:nvSpPr>
        <p:spPr/>
        <p:txBody>
          <a:bodyPr/>
          <a:lstStyle/>
          <a:p>
            <a:pPr marL="0" indent="0">
              <a:buNone/>
            </a:pPr>
            <a:r>
              <a:rPr lang="en-GB" dirty="0"/>
              <a:t>The game will be a sci-fi hack ‘n slash so the core mechanics for the project are:</a:t>
            </a:r>
          </a:p>
          <a:p>
            <a:pPr>
              <a:buFont typeface="Courier New" panose="02070309020205020404" pitchFamily="49" charset="0"/>
              <a:buChar char="o"/>
            </a:pPr>
            <a:r>
              <a:rPr lang="en-GB" dirty="0"/>
              <a:t> Top-down Camera System</a:t>
            </a:r>
          </a:p>
          <a:p>
            <a:pPr>
              <a:buFont typeface="Courier New" panose="02070309020205020404" pitchFamily="49" charset="0"/>
              <a:buChar char="o"/>
            </a:pPr>
            <a:r>
              <a:rPr lang="en-GB" dirty="0"/>
              <a:t> Melee and Ranged Combat</a:t>
            </a:r>
          </a:p>
          <a:p>
            <a:pPr>
              <a:buFont typeface="Courier New" panose="02070309020205020404" pitchFamily="49" charset="0"/>
              <a:buChar char="o"/>
            </a:pPr>
            <a:r>
              <a:rPr lang="en-GB" dirty="0"/>
              <a:t> Quests</a:t>
            </a:r>
          </a:p>
          <a:p>
            <a:pPr>
              <a:buFont typeface="Courier New" panose="02070309020205020404" pitchFamily="49" charset="0"/>
              <a:buChar char="o"/>
            </a:pPr>
            <a:r>
              <a:rPr lang="en-GB" dirty="0"/>
              <a:t> NPC Dialogue</a:t>
            </a:r>
          </a:p>
          <a:p>
            <a:pPr>
              <a:buFont typeface="Courier New" panose="02070309020205020404" pitchFamily="49" charset="0"/>
              <a:buChar char="o"/>
            </a:pPr>
            <a:r>
              <a:rPr lang="en-GB" dirty="0"/>
              <a:t> Inventory</a:t>
            </a:r>
          </a:p>
          <a:p>
            <a:pPr marL="0" indent="0">
              <a:buNone/>
            </a:pPr>
            <a:endParaRPr lang="en-GB" dirty="0"/>
          </a:p>
        </p:txBody>
      </p:sp>
    </p:spTree>
    <p:extLst>
      <p:ext uri="{BB962C8B-B14F-4D97-AF65-F5344CB8AC3E}">
        <p14:creationId xmlns:p14="http://schemas.microsoft.com/office/powerpoint/2010/main" val="1933556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18FE-39BF-1C92-3F61-0314286239C8}"/>
              </a:ext>
            </a:extLst>
          </p:cNvPr>
          <p:cNvSpPr>
            <a:spLocks noGrp="1"/>
          </p:cNvSpPr>
          <p:nvPr>
            <p:ph type="title"/>
          </p:nvPr>
        </p:nvSpPr>
        <p:spPr/>
        <p:txBody>
          <a:bodyPr/>
          <a:lstStyle/>
          <a:p>
            <a:r>
              <a:rPr lang="en-GB" dirty="0"/>
              <a:t>Top-down Camera System</a:t>
            </a:r>
          </a:p>
        </p:txBody>
      </p:sp>
      <p:sp>
        <p:nvSpPr>
          <p:cNvPr id="3" name="Content Placeholder 2">
            <a:extLst>
              <a:ext uri="{FF2B5EF4-FFF2-40B4-BE49-F238E27FC236}">
                <a16:creationId xmlns:a16="http://schemas.microsoft.com/office/drawing/2014/main" id="{8D856AEA-3432-3D0B-D352-796A8F816C24}"/>
              </a:ext>
            </a:extLst>
          </p:cNvPr>
          <p:cNvSpPr>
            <a:spLocks noGrp="1"/>
          </p:cNvSpPr>
          <p:nvPr>
            <p:ph idx="1"/>
          </p:nvPr>
        </p:nvSpPr>
        <p:spPr>
          <a:xfrm>
            <a:off x="1097280" y="1845734"/>
            <a:ext cx="5253186" cy="4023360"/>
          </a:xfrm>
        </p:spPr>
        <p:txBody>
          <a:bodyPr/>
          <a:lstStyle/>
          <a:p>
            <a:r>
              <a:rPr lang="en-GB" dirty="0"/>
              <a:t>The design of the top-down camera system is taken from a game named Running with Rifles, when you move the mouse it pans the camera so that it is  between the player and the mouse, which creates a nice view effect, I managed to recreate this in Unity using the new Input System.</a:t>
            </a:r>
          </a:p>
        </p:txBody>
      </p:sp>
      <p:pic>
        <p:nvPicPr>
          <p:cNvPr id="5" name="Picture 4">
            <a:extLst>
              <a:ext uri="{FF2B5EF4-FFF2-40B4-BE49-F238E27FC236}">
                <a16:creationId xmlns:a16="http://schemas.microsoft.com/office/drawing/2014/main" id="{4A162770-1C48-B16C-26E6-32DE9A075439}"/>
              </a:ext>
            </a:extLst>
          </p:cNvPr>
          <p:cNvPicPr>
            <a:picLocks noChangeAspect="1"/>
          </p:cNvPicPr>
          <p:nvPr/>
        </p:nvPicPr>
        <p:blipFill>
          <a:blip r:embed="rId2"/>
          <a:stretch>
            <a:fillRect/>
          </a:stretch>
        </p:blipFill>
        <p:spPr>
          <a:xfrm>
            <a:off x="6551803" y="1845734"/>
            <a:ext cx="4885289" cy="2448746"/>
          </a:xfrm>
          <a:prstGeom prst="rect">
            <a:avLst/>
          </a:prstGeom>
        </p:spPr>
      </p:pic>
    </p:spTree>
    <p:extLst>
      <p:ext uri="{BB962C8B-B14F-4D97-AF65-F5344CB8AC3E}">
        <p14:creationId xmlns:p14="http://schemas.microsoft.com/office/powerpoint/2010/main" val="210949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31AF-450E-DCC3-83C6-2DB276176736}"/>
              </a:ext>
            </a:extLst>
          </p:cNvPr>
          <p:cNvSpPr>
            <a:spLocks noGrp="1"/>
          </p:cNvSpPr>
          <p:nvPr>
            <p:ph type="title"/>
          </p:nvPr>
        </p:nvSpPr>
        <p:spPr/>
        <p:txBody>
          <a:bodyPr/>
          <a:lstStyle/>
          <a:p>
            <a:r>
              <a:rPr lang="en-GB" dirty="0"/>
              <a:t>Melee and Ranged Combat</a:t>
            </a:r>
          </a:p>
        </p:txBody>
      </p:sp>
      <p:sp>
        <p:nvSpPr>
          <p:cNvPr id="3" name="Content Placeholder 2">
            <a:extLst>
              <a:ext uri="{FF2B5EF4-FFF2-40B4-BE49-F238E27FC236}">
                <a16:creationId xmlns:a16="http://schemas.microsoft.com/office/drawing/2014/main" id="{1F32E34E-1571-5E3B-C4C7-618BDCC02560}"/>
              </a:ext>
            </a:extLst>
          </p:cNvPr>
          <p:cNvSpPr>
            <a:spLocks noGrp="1"/>
          </p:cNvSpPr>
          <p:nvPr>
            <p:ph idx="1"/>
          </p:nvPr>
        </p:nvSpPr>
        <p:spPr>
          <a:xfrm>
            <a:off x="1097280" y="1845734"/>
            <a:ext cx="10058400" cy="712908"/>
          </a:xfrm>
        </p:spPr>
        <p:txBody>
          <a:bodyPr/>
          <a:lstStyle/>
          <a:p>
            <a:r>
              <a:rPr lang="en-GB" dirty="0"/>
              <a:t>The combat system needs to be quicker and more cartoonish for a hack ‘n slash, for this we can take inspiration from games such as the Binding of Isaac and The Legend of Zelda</a:t>
            </a:r>
          </a:p>
        </p:txBody>
      </p:sp>
      <p:sp>
        <p:nvSpPr>
          <p:cNvPr id="4" name="Content Placeholder 2">
            <a:extLst>
              <a:ext uri="{FF2B5EF4-FFF2-40B4-BE49-F238E27FC236}">
                <a16:creationId xmlns:a16="http://schemas.microsoft.com/office/drawing/2014/main" id="{4DF94CFA-DEF4-3C6F-DD61-09EAFE6C1BE5}"/>
              </a:ext>
            </a:extLst>
          </p:cNvPr>
          <p:cNvSpPr txBox="1">
            <a:spLocks/>
          </p:cNvSpPr>
          <p:nvPr/>
        </p:nvSpPr>
        <p:spPr>
          <a:xfrm>
            <a:off x="1097280" y="2610290"/>
            <a:ext cx="4422676" cy="251514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The melee attacks need to be fast and on a cooldown, with critical strikes at random that will hit for more damage.</a:t>
            </a:r>
          </a:p>
          <a:p>
            <a:r>
              <a:rPr lang="en-GB" dirty="0"/>
              <a:t>The ranged attacks need to also be fast and precise, they should be easy to track.</a:t>
            </a:r>
          </a:p>
        </p:txBody>
      </p:sp>
      <p:pic>
        <p:nvPicPr>
          <p:cNvPr id="6" name="Picture 5">
            <a:extLst>
              <a:ext uri="{FF2B5EF4-FFF2-40B4-BE49-F238E27FC236}">
                <a16:creationId xmlns:a16="http://schemas.microsoft.com/office/drawing/2014/main" id="{451266DA-B8C9-2B30-99B6-9F9644327323}"/>
              </a:ext>
            </a:extLst>
          </p:cNvPr>
          <p:cNvPicPr>
            <a:picLocks noChangeAspect="1"/>
          </p:cNvPicPr>
          <p:nvPr/>
        </p:nvPicPr>
        <p:blipFill>
          <a:blip r:embed="rId2"/>
          <a:stretch>
            <a:fillRect/>
          </a:stretch>
        </p:blipFill>
        <p:spPr>
          <a:xfrm>
            <a:off x="5709669" y="2610290"/>
            <a:ext cx="3104045" cy="1434572"/>
          </a:xfrm>
          <a:prstGeom prst="rect">
            <a:avLst/>
          </a:prstGeom>
        </p:spPr>
      </p:pic>
      <p:pic>
        <p:nvPicPr>
          <p:cNvPr id="8" name="Picture 7">
            <a:extLst>
              <a:ext uri="{FF2B5EF4-FFF2-40B4-BE49-F238E27FC236}">
                <a16:creationId xmlns:a16="http://schemas.microsoft.com/office/drawing/2014/main" id="{E781521D-FCE9-DD21-AF18-048312E3A891}"/>
              </a:ext>
            </a:extLst>
          </p:cNvPr>
          <p:cNvPicPr>
            <a:picLocks noChangeAspect="1"/>
          </p:cNvPicPr>
          <p:nvPr/>
        </p:nvPicPr>
        <p:blipFill>
          <a:blip r:embed="rId3"/>
          <a:stretch>
            <a:fillRect/>
          </a:stretch>
        </p:blipFill>
        <p:spPr>
          <a:xfrm>
            <a:off x="5660571" y="3916785"/>
            <a:ext cx="3289048" cy="1781175"/>
          </a:xfrm>
          <a:prstGeom prst="rect">
            <a:avLst/>
          </a:prstGeom>
        </p:spPr>
      </p:pic>
      <p:pic>
        <p:nvPicPr>
          <p:cNvPr id="10" name="Picture 9">
            <a:extLst>
              <a:ext uri="{FF2B5EF4-FFF2-40B4-BE49-F238E27FC236}">
                <a16:creationId xmlns:a16="http://schemas.microsoft.com/office/drawing/2014/main" id="{24DF7CC1-BB6D-5BE5-CBA1-3123BD24D284}"/>
              </a:ext>
            </a:extLst>
          </p:cNvPr>
          <p:cNvPicPr>
            <a:picLocks noChangeAspect="1"/>
          </p:cNvPicPr>
          <p:nvPr/>
        </p:nvPicPr>
        <p:blipFill>
          <a:blip r:embed="rId4"/>
          <a:stretch>
            <a:fillRect/>
          </a:stretch>
        </p:blipFill>
        <p:spPr>
          <a:xfrm>
            <a:off x="7826142" y="2679595"/>
            <a:ext cx="2019300" cy="1781175"/>
          </a:xfrm>
          <a:prstGeom prst="rect">
            <a:avLst/>
          </a:prstGeom>
        </p:spPr>
      </p:pic>
      <p:pic>
        <p:nvPicPr>
          <p:cNvPr id="12" name="Picture 11">
            <a:extLst>
              <a:ext uri="{FF2B5EF4-FFF2-40B4-BE49-F238E27FC236}">
                <a16:creationId xmlns:a16="http://schemas.microsoft.com/office/drawing/2014/main" id="{DC67DEC3-8E11-CE7B-66E0-31C6AFA5FBE4}"/>
              </a:ext>
            </a:extLst>
          </p:cNvPr>
          <p:cNvPicPr>
            <a:picLocks noChangeAspect="1"/>
          </p:cNvPicPr>
          <p:nvPr/>
        </p:nvPicPr>
        <p:blipFill>
          <a:blip r:embed="rId5"/>
          <a:stretch>
            <a:fillRect/>
          </a:stretch>
        </p:blipFill>
        <p:spPr>
          <a:xfrm>
            <a:off x="8178290" y="4391465"/>
            <a:ext cx="3480575" cy="1514385"/>
          </a:xfrm>
          <a:prstGeom prst="rect">
            <a:avLst/>
          </a:prstGeom>
        </p:spPr>
      </p:pic>
      <p:pic>
        <p:nvPicPr>
          <p:cNvPr id="14" name="Picture 13">
            <a:extLst>
              <a:ext uri="{FF2B5EF4-FFF2-40B4-BE49-F238E27FC236}">
                <a16:creationId xmlns:a16="http://schemas.microsoft.com/office/drawing/2014/main" id="{9328CF92-7255-903A-4E3D-3245EAC91F8E}"/>
              </a:ext>
            </a:extLst>
          </p:cNvPr>
          <p:cNvPicPr>
            <a:picLocks noChangeAspect="1"/>
          </p:cNvPicPr>
          <p:nvPr/>
        </p:nvPicPr>
        <p:blipFill>
          <a:blip r:embed="rId6"/>
          <a:stretch>
            <a:fillRect/>
          </a:stretch>
        </p:blipFill>
        <p:spPr>
          <a:xfrm>
            <a:off x="9845442" y="2905245"/>
            <a:ext cx="2165571" cy="1514385"/>
          </a:xfrm>
          <a:prstGeom prst="rect">
            <a:avLst/>
          </a:prstGeom>
        </p:spPr>
      </p:pic>
    </p:spTree>
    <p:extLst>
      <p:ext uri="{BB962C8B-B14F-4D97-AF65-F5344CB8AC3E}">
        <p14:creationId xmlns:p14="http://schemas.microsoft.com/office/powerpoint/2010/main" val="356918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26AB-8C40-DB43-DB57-52555EB50504}"/>
              </a:ext>
            </a:extLst>
          </p:cNvPr>
          <p:cNvSpPr>
            <a:spLocks noGrp="1"/>
          </p:cNvSpPr>
          <p:nvPr>
            <p:ph type="title"/>
          </p:nvPr>
        </p:nvSpPr>
        <p:spPr/>
        <p:txBody>
          <a:bodyPr/>
          <a:lstStyle/>
          <a:p>
            <a:r>
              <a:rPr lang="en-GB" dirty="0"/>
              <a:t>Quests</a:t>
            </a:r>
          </a:p>
        </p:txBody>
      </p:sp>
      <p:sp>
        <p:nvSpPr>
          <p:cNvPr id="3" name="Content Placeholder 2">
            <a:extLst>
              <a:ext uri="{FF2B5EF4-FFF2-40B4-BE49-F238E27FC236}">
                <a16:creationId xmlns:a16="http://schemas.microsoft.com/office/drawing/2014/main" id="{20D5DC9D-DB1B-0402-67AE-C4BBECE569D4}"/>
              </a:ext>
            </a:extLst>
          </p:cNvPr>
          <p:cNvSpPr>
            <a:spLocks noGrp="1"/>
          </p:cNvSpPr>
          <p:nvPr>
            <p:ph idx="1"/>
          </p:nvPr>
        </p:nvSpPr>
        <p:spPr>
          <a:xfrm>
            <a:off x="6096000" y="1785033"/>
            <a:ext cx="5059680" cy="4023360"/>
          </a:xfrm>
        </p:spPr>
        <p:txBody>
          <a:bodyPr/>
          <a:lstStyle/>
          <a:p>
            <a:r>
              <a:rPr lang="en-GB" dirty="0"/>
              <a:t>The quest system must be easy to follow but provide objectives for players to follow, so that they know what to do in the game, one good example of a quest system with quest boards is the Borderlands series, more good examples include: Fallout 4; World of Warcraft; and Final Fantasy</a:t>
            </a:r>
          </a:p>
        </p:txBody>
      </p:sp>
      <p:pic>
        <p:nvPicPr>
          <p:cNvPr id="1026" name="Picture 2" descr="Borderlands Xbox 360 Quests are tracked in a typical quest log.">
            <a:extLst>
              <a:ext uri="{FF2B5EF4-FFF2-40B4-BE49-F238E27FC236}">
                <a16:creationId xmlns:a16="http://schemas.microsoft.com/office/drawing/2014/main" id="{372B97B9-C303-EDD7-47F7-4D0BF6E08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250" y="3759165"/>
            <a:ext cx="4283179" cy="2409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6D6671-BA1D-2CD4-933D-F0FB89A39464}"/>
              </a:ext>
            </a:extLst>
          </p:cNvPr>
          <p:cNvPicPr>
            <a:picLocks noChangeAspect="1"/>
          </p:cNvPicPr>
          <p:nvPr/>
        </p:nvPicPr>
        <p:blipFill>
          <a:blip r:embed="rId3"/>
          <a:stretch>
            <a:fillRect/>
          </a:stretch>
        </p:blipFill>
        <p:spPr>
          <a:xfrm>
            <a:off x="3593705" y="3759165"/>
            <a:ext cx="2907764" cy="2500677"/>
          </a:xfrm>
          <a:prstGeom prst="rect">
            <a:avLst/>
          </a:prstGeom>
        </p:spPr>
      </p:pic>
      <p:pic>
        <p:nvPicPr>
          <p:cNvPr id="7" name="Picture 6">
            <a:extLst>
              <a:ext uri="{FF2B5EF4-FFF2-40B4-BE49-F238E27FC236}">
                <a16:creationId xmlns:a16="http://schemas.microsoft.com/office/drawing/2014/main" id="{FB2D0E8F-21D3-F4CA-245C-0EC0575F0EE4}"/>
              </a:ext>
            </a:extLst>
          </p:cNvPr>
          <p:cNvPicPr>
            <a:picLocks noChangeAspect="1"/>
          </p:cNvPicPr>
          <p:nvPr/>
        </p:nvPicPr>
        <p:blipFill>
          <a:blip r:embed="rId4"/>
          <a:stretch>
            <a:fillRect/>
          </a:stretch>
        </p:blipFill>
        <p:spPr>
          <a:xfrm>
            <a:off x="779798" y="1848314"/>
            <a:ext cx="3987583" cy="2388126"/>
          </a:xfrm>
          <a:prstGeom prst="rect">
            <a:avLst/>
          </a:prstGeom>
        </p:spPr>
      </p:pic>
      <p:pic>
        <p:nvPicPr>
          <p:cNvPr id="9" name="Picture 8">
            <a:extLst>
              <a:ext uri="{FF2B5EF4-FFF2-40B4-BE49-F238E27FC236}">
                <a16:creationId xmlns:a16="http://schemas.microsoft.com/office/drawing/2014/main" id="{CB0F815F-84B8-8959-7345-05DA2D1492FE}"/>
              </a:ext>
            </a:extLst>
          </p:cNvPr>
          <p:cNvPicPr>
            <a:picLocks noChangeAspect="1"/>
          </p:cNvPicPr>
          <p:nvPr/>
        </p:nvPicPr>
        <p:blipFill>
          <a:blip r:embed="rId5"/>
          <a:stretch>
            <a:fillRect/>
          </a:stretch>
        </p:blipFill>
        <p:spPr>
          <a:xfrm>
            <a:off x="4436623" y="2069452"/>
            <a:ext cx="1659377" cy="1727261"/>
          </a:xfrm>
          <a:prstGeom prst="rect">
            <a:avLst/>
          </a:prstGeom>
        </p:spPr>
      </p:pic>
      <p:pic>
        <p:nvPicPr>
          <p:cNvPr id="11" name="Picture 10">
            <a:extLst>
              <a:ext uri="{FF2B5EF4-FFF2-40B4-BE49-F238E27FC236}">
                <a16:creationId xmlns:a16="http://schemas.microsoft.com/office/drawing/2014/main" id="{15F0AE52-DE63-0F2E-A41A-AF512E1A60F1}"/>
              </a:ext>
            </a:extLst>
          </p:cNvPr>
          <p:cNvPicPr>
            <a:picLocks noChangeAspect="1"/>
          </p:cNvPicPr>
          <p:nvPr/>
        </p:nvPicPr>
        <p:blipFill>
          <a:blip r:embed="rId6"/>
          <a:stretch>
            <a:fillRect/>
          </a:stretch>
        </p:blipFill>
        <p:spPr>
          <a:xfrm>
            <a:off x="455146" y="3924149"/>
            <a:ext cx="3219232" cy="2291912"/>
          </a:xfrm>
          <a:prstGeom prst="rect">
            <a:avLst/>
          </a:prstGeom>
        </p:spPr>
      </p:pic>
    </p:spTree>
    <p:extLst>
      <p:ext uri="{BB962C8B-B14F-4D97-AF65-F5344CB8AC3E}">
        <p14:creationId xmlns:p14="http://schemas.microsoft.com/office/powerpoint/2010/main" val="324482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BD93-F6E5-C714-68C0-D9A1C1EE3128}"/>
              </a:ext>
            </a:extLst>
          </p:cNvPr>
          <p:cNvSpPr>
            <a:spLocks noGrp="1"/>
          </p:cNvSpPr>
          <p:nvPr>
            <p:ph type="title"/>
          </p:nvPr>
        </p:nvSpPr>
        <p:spPr/>
        <p:txBody>
          <a:bodyPr/>
          <a:lstStyle/>
          <a:p>
            <a:r>
              <a:rPr lang="en-GB" dirty="0"/>
              <a:t>NPC Dialogue</a:t>
            </a:r>
          </a:p>
        </p:txBody>
      </p:sp>
      <p:sp>
        <p:nvSpPr>
          <p:cNvPr id="3" name="Content Placeholder 2">
            <a:extLst>
              <a:ext uri="{FF2B5EF4-FFF2-40B4-BE49-F238E27FC236}">
                <a16:creationId xmlns:a16="http://schemas.microsoft.com/office/drawing/2014/main" id="{123342C1-7D26-666F-B795-BBCFA23A0D7B}"/>
              </a:ext>
            </a:extLst>
          </p:cNvPr>
          <p:cNvSpPr>
            <a:spLocks noGrp="1"/>
          </p:cNvSpPr>
          <p:nvPr>
            <p:ph idx="1"/>
          </p:nvPr>
        </p:nvSpPr>
        <p:spPr>
          <a:xfrm>
            <a:off x="1097280" y="4670151"/>
            <a:ext cx="10058400" cy="1510438"/>
          </a:xfrm>
        </p:spPr>
        <p:txBody>
          <a:bodyPr/>
          <a:lstStyle/>
          <a:p>
            <a:r>
              <a:rPr lang="en-GB" dirty="0"/>
              <a:t>NPC Dialogue will be an important part of the game as it will tell the story of the game as well as guiding the player through the game, unlocking quests and making decisions throughout their playtime. Good examples of NPC dialogue systems include titles such as Borderlands, Fallout, Detroit Become Human and Skyrim.</a:t>
            </a:r>
          </a:p>
        </p:txBody>
      </p:sp>
      <p:pic>
        <p:nvPicPr>
          <p:cNvPr id="5" name="Picture 4">
            <a:extLst>
              <a:ext uri="{FF2B5EF4-FFF2-40B4-BE49-F238E27FC236}">
                <a16:creationId xmlns:a16="http://schemas.microsoft.com/office/drawing/2014/main" id="{D27B82CF-6098-6389-8E11-245C9B0334B3}"/>
              </a:ext>
            </a:extLst>
          </p:cNvPr>
          <p:cNvPicPr>
            <a:picLocks noChangeAspect="1"/>
          </p:cNvPicPr>
          <p:nvPr/>
        </p:nvPicPr>
        <p:blipFill>
          <a:blip r:embed="rId2"/>
          <a:stretch>
            <a:fillRect/>
          </a:stretch>
        </p:blipFill>
        <p:spPr>
          <a:xfrm>
            <a:off x="1323783" y="1825209"/>
            <a:ext cx="2308650" cy="1469553"/>
          </a:xfrm>
          <a:prstGeom prst="rect">
            <a:avLst/>
          </a:prstGeom>
        </p:spPr>
      </p:pic>
      <p:pic>
        <p:nvPicPr>
          <p:cNvPr id="7" name="Picture 6">
            <a:extLst>
              <a:ext uri="{FF2B5EF4-FFF2-40B4-BE49-F238E27FC236}">
                <a16:creationId xmlns:a16="http://schemas.microsoft.com/office/drawing/2014/main" id="{DCF23D8A-6430-ABC7-8F38-197F65D06A39}"/>
              </a:ext>
            </a:extLst>
          </p:cNvPr>
          <p:cNvPicPr>
            <a:picLocks noChangeAspect="1"/>
          </p:cNvPicPr>
          <p:nvPr/>
        </p:nvPicPr>
        <p:blipFill>
          <a:blip r:embed="rId3"/>
          <a:stretch>
            <a:fillRect/>
          </a:stretch>
        </p:blipFill>
        <p:spPr>
          <a:xfrm>
            <a:off x="3189451" y="1747332"/>
            <a:ext cx="2308650" cy="1575173"/>
          </a:xfrm>
          <a:prstGeom prst="rect">
            <a:avLst/>
          </a:prstGeom>
        </p:spPr>
      </p:pic>
      <p:pic>
        <p:nvPicPr>
          <p:cNvPr id="9" name="Picture 8">
            <a:extLst>
              <a:ext uri="{FF2B5EF4-FFF2-40B4-BE49-F238E27FC236}">
                <a16:creationId xmlns:a16="http://schemas.microsoft.com/office/drawing/2014/main" id="{8F066C89-8EFA-6A16-2884-BCD13605DB73}"/>
              </a:ext>
            </a:extLst>
          </p:cNvPr>
          <p:cNvPicPr>
            <a:picLocks noChangeAspect="1"/>
          </p:cNvPicPr>
          <p:nvPr/>
        </p:nvPicPr>
        <p:blipFill>
          <a:blip r:embed="rId4"/>
          <a:stretch>
            <a:fillRect/>
          </a:stretch>
        </p:blipFill>
        <p:spPr>
          <a:xfrm>
            <a:off x="4939363" y="1464575"/>
            <a:ext cx="2697528" cy="1831590"/>
          </a:xfrm>
          <a:prstGeom prst="rect">
            <a:avLst/>
          </a:prstGeom>
        </p:spPr>
      </p:pic>
      <p:pic>
        <p:nvPicPr>
          <p:cNvPr id="11" name="Picture 10">
            <a:extLst>
              <a:ext uri="{FF2B5EF4-FFF2-40B4-BE49-F238E27FC236}">
                <a16:creationId xmlns:a16="http://schemas.microsoft.com/office/drawing/2014/main" id="{8B35A4BA-AE59-BC96-93C6-6C67763E01EF}"/>
              </a:ext>
            </a:extLst>
          </p:cNvPr>
          <p:cNvPicPr>
            <a:picLocks noChangeAspect="1"/>
          </p:cNvPicPr>
          <p:nvPr/>
        </p:nvPicPr>
        <p:blipFill>
          <a:blip r:embed="rId5"/>
          <a:stretch>
            <a:fillRect/>
          </a:stretch>
        </p:blipFill>
        <p:spPr>
          <a:xfrm>
            <a:off x="7636891" y="1825209"/>
            <a:ext cx="3779908" cy="2112122"/>
          </a:xfrm>
          <a:prstGeom prst="rect">
            <a:avLst/>
          </a:prstGeom>
        </p:spPr>
      </p:pic>
      <p:pic>
        <p:nvPicPr>
          <p:cNvPr id="13" name="Picture 12">
            <a:extLst>
              <a:ext uri="{FF2B5EF4-FFF2-40B4-BE49-F238E27FC236}">
                <a16:creationId xmlns:a16="http://schemas.microsoft.com/office/drawing/2014/main" id="{590228F3-D5E3-2FAA-0136-5703ADBD6CAE}"/>
              </a:ext>
            </a:extLst>
          </p:cNvPr>
          <p:cNvPicPr>
            <a:picLocks noChangeAspect="1"/>
          </p:cNvPicPr>
          <p:nvPr/>
        </p:nvPicPr>
        <p:blipFill>
          <a:blip r:embed="rId6"/>
          <a:stretch>
            <a:fillRect/>
          </a:stretch>
        </p:blipFill>
        <p:spPr>
          <a:xfrm>
            <a:off x="5224389" y="3111346"/>
            <a:ext cx="2554207" cy="1377955"/>
          </a:xfrm>
          <a:prstGeom prst="rect">
            <a:avLst/>
          </a:prstGeom>
        </p:spPr>
      </p:pic>
      <p:pic>
        <p:nvPicPr>
          <p:cNvPr id="15" name="Picture 14">
            <a:extLst>
              <a:ext uri="{FF2B5EF4-FFF2-40B4-BE49-F238E27FC236}">
                <a16:creationId xmlns:a16="http://schemas.microsoft.com/office/drawing/2014/main" id="{9132ACE1-DF51-840F-F44E-E045B26D56CE}"/>
              </a:ext>
            </a:extLst>
          </p:cNvPr>
          <p:cNvPicPr>
            <a:picLocks noChangeAspect="1"/>
          </p:cNvPicPr>
          <p:nvPr/>
        </p:nvPicPr>
        <p:blipFill>
          <a:blip r:embed="rId7"/>
          <a:stretch>
            <a:fillRect/>
          </a:stretch>
        </p:blipFill>
        <p:spPr>
          <a:xfrm>
            <a:off x="1193011" y="3244627"/>
            <a:ext cx="2104434" cy="1413990"/>
          </a:xfrm>
          <a:prstGeom prst="rect">
            <a:avLst/>
          </a:prstGeom>
        </p:spPr>
      </p:pic>
      <p:pic>
        <p:nvPicPr>
          <p:cNvPr id="17" name="Picture 16">
            <a:extLst>
              <a:ext uri="{FF2B5EF4-FFF2-40B4-BE49-F238E27FC236}">
                <a16:creationId xmlns:a16="http://schemas.microsoft.com/office/drawing/2014/main" id="{383927F4-493B-1CF1-290C-BBC60D02A573}"/>
              </a:ext>
            </a:extLst>
          </p:cNvPr>
          <p:cNvPicPr>
            <a:picLocks noChangeAspect="1"/>
          </p:cNvPicPr>
          <p:nvPr/>
        </p:nvPicPr>
        <p:blipFill rotWithShape="1">
          <a:blip r:embed="rId8"/>
          <a:srcRect t="7832" b="9746"/>
          <a:stretch/>
        </p:blipFill>
        <p:spPr>
          <a:xfrm>
            <a:off x="3227089" y="3137304"/>
            <a:ext cx="2010462" cy="1575904"/>
          </a:xfrm>
          <a:prstGeom prst="rect">
            <a:avLst/>
          </a:prstGeom>
        </p:spPr>
      </p:pic>
    </p:spTree>
    <p:extLst>
      <p:ext uri="{BB962C8B-B14F-4D97-AF65-F5344CB8AC3E}">
        <p14:creationId xmlns:p14="http://schemas.microsoft.com/office/powerpoint/2010/main" val="55678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A891-76C7-2993-CE2B-C9C321B675CC}"/>
              </a:ext>
            </a:extLst>
          </p:cNvPr>
          <p:cNvSpPr>
            <a:spLocks noGrp="1"/>
          </p:cNvSpPr>
          <p:nvPr>
            <p:ph type="title"/>
          </p:nvPr>
        </p:nvSpPr>
        <p:spPr/>
        <p:txBody>
          <a:bodyPr/>
          <a:lstStyle/>
          <a:p>
            <a:r>
              <a:rPr lang="en-GB" dirty="0"/>
              <a:t>Inventory</a:t>
            </a:r>
          </a:p>
        </p:txBody>
      </p:sp>
      <p:sp>
        <p:nvSpPr>
          <p:cNvPr id="3" name="Content Placeholder 2">
            <a:extLst>
              <a:ext uri="{FF2B5EF4-FFF2-40B4-BE49-F238E27FC236}">
                <a16:creationId xmlns:a16="http://schemas.microsoft.com/office/drawing/2014/main" id="{637B8945-F72E-0552-1719-3DBEB780B712}"/>
              </a:ext>
            </a:extLst>
          </p:cNvPr>
          <p:cNvSpPr>
            <a:spLocks noGrp="1"/>
          </p:cNvSpPr>
          <p:nvPr>
            <p:ph idx="1"/>
          </p:nvPr>
        </p:nvSpPr>
        <p:spPr>
          <a:xfrm>
            <a:off x="1097280" y="1845734"/>
            <a:ext cx="8147388" cy="4023360"/>
          </a:xfrm>
        </p:spPr>
        <p:txBody>
          <a:bodyPr/>
          <a:lstStyle/>
          <a:p>
            <a:r>
              <a:rPr lang="en-GB" dirty="0"/>
              <a:t>The Inventory system is a core mechanic of multiple hack ‘n slash type games like The Legend of Zelda and Shadow of Mordor, there's multiple ways to go about handling the inventory UI, it needs to be easy to navigate and read.</a:t>
            </a:r>
          </a:p>
        </p:txBody>
      </p:sp>
      <p:pic>
        <p:nvPicPr>
          <p:cNvPr id="5" name="Picture 4">
            <a:extLst>
              <a:ext uri="{FF2B5EF4-FFF2-40B4-BE49-F238E27FC236}">
                <a16:creationId xmlns:a16="http://schemas.microsoft.com/office/drawing/2014/main" id="{12A13CF4-8263-70E3-7A8F-467D546337BB}"/>
              </a:ext>
            </a:extLst>
          </p:cNvPr>
          <p:cNvPicPr>
            <a:picLocks noChangeAspect="1"/>
          </p:cNvPicPr>
          <p:nvPr/>
        </p:nvPicPr>
        <p:blipFill>
          <a:blip r:embed="rId2"/>
          <a:stretch>
            <a:fillRect/>
          </a:stretch>
        </p:blipFill>
        <p:spPr>
          <a:xfrm>
            <a:off x="342902" y="2926077"/>
            <a:ext cx="3969039" cy="2076517"/>
          </a:xfrm>
          <a:prstGeom prst="rect">
            <a:avLst/>
          </a:prstGeom>
        </p:spPr>
      </p:pic>
      <p:pic>
        <p:nvPicPr>
          <p:cNvPr id="7" name="Picture 6">
            <a:extLst>
              <a:ext uri="{FF2B5EF4-FFF2-40B4-BE49-F238E27FC236}">
                <a16:creationId xmlns:a16="http://schemas.microsoft.com/office/drawing/2014/main" id="{C2AAD4F9-0F14-1E82-E278-F1B5B1F3BBC4}"/>
              </a:ext>
            </a:extLst>
          </p:cNvPr>
          <p:cNvPicPr>
            <a:picLocks noChangeAspect="1"/>
          </p:cNvPicPr>
          <p:nvPr/>
        </p:nvPicPr>
        <p:blipFill>
          <a:blip r:embed="rId3"/>
          <a:stretch>
            <a:fillRect/>
          </a:stretch>
        </p:blipFill>
        <p:spPr>
          <a:xfrm>
            <a:off x="4111964" y="2787281"/>
            <a:ext cx="3523939" cy="2354107"/>
          </a:xfrm>
          <a:prstGeom prst="rect">
            <a:avLst/>
          </a:prstGeom>
        </p:spPr>
      </p:pic>
      <p:pic>
        <p:nvPicPr>
          <p:cNvPr id="9" name="Picture 8">
            <a:extLst>
              <a:ext uri="{FF2B5EF4-FFF2-40B4-BE49-F238E27FC236}">
                <a16:creationId xmlns:a16="http://schemas.microsoft.com/office/drawing/2014/main" id="{0A1B8FA1-7D2C-E657-1237-44E5C4608B15}"/>
              </a:ext>
            </a:extLst>
          </p:cNvPr>
          <p:cNvPicPr>
            <a:picLocks noChangeAspect="1"/>
          </p:cNvPicPr>
          <p:nvPr/>
        </p:nvPicPr>
        <p:blipFill>
          <a:blip r:embed="rId4"/>
          <a:stretch>
            <a:fillRect/>
          </a:stretch>
        </p:blipFill>
        <p:spPr>
          <a:xfrm>
            <a:off x="7519575" y="2766534"/>
            <a:ext cx="3815629" cy="2354107"/>
          </a:xfrm>
          <a:prstGeom prst="rect">
            <a:avLst/>
          </a:prstGeom>
        </p:spPr>
      </p:pic>
    </p:spTree>
    <p:extLst>
      <p:ext uri="{BB962C8B-B14F-4D97-AF65-F5344CB8AC3E}">
        <p14:creationId xmlns:p14="http://schemas.microsoft.com/office/powerpoint/2010/main" val="11557059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37</TotalTime>
  <Words>351</Words>
  <Application>Microsoft Office PowerPoint</Application>
  <PresentationFormat>Widescreen</PresentationFormat>
  <Paragraphs>21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Courier New</vt:lpstr>
      <vt:lpstr>Retrospect</vt:lpstr>
      <vt:lpstr>Project Oasis Technical Design</vt:lpstr>
      <vt:lpstr>Core Mechanics</vt:lpstr>
      <vt:lpstr>Top-down Camera System</vt:lpstr>
      <vt:lpstr>Melee and Ranged Combat</vt:lpstr>
      <vt:lpstr>Quests</vt:lpstr>
      <vt:lpstr>NPC Dialogue</vt:lpstr>
      <vt:lpstr>Inventory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Oasis Technical Design</dc:title>
  <dc:creator>Joshua Bissell (s2073980)</dc:creator>
  <cp:lastModifiedBy>Joshua Bissell (s2073980)</cp:lastModifiedBy>
  <cp:revision>119</cp:revision>
  <dcterms:created xsi:type="dcterms:W3CDTF">2022-05-27T16:34:28Z</dcterms:created>
  <dcterms:modified xsi:type="dcterms:W3CDTF">2022-05-27T17:12:01Z</dcterms:modified>
</cp:coreProperties>
</file>